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3" r:id="rId4"/>
    <p:sldId id="259" r:id="rId5"/>
    <p:sldId id="257" r:id="rId6"/>
    <p:sldId id="275" r:id="rId7"/>
    <p:sldId id="272" r:id="rId8"/>
    <p:sldId id="265" r:id="rId9"/>
    <p:sldId id="270" r:id="rId10"/>
    <p:sldId id="262" r:id="rId11"/>
    <p:sldId id="266" r:id="rId12"/>
    <p:sldId id="267" r:id="rId13"/>
    <p:sldId id="268" r:id="rId14"/>
    <p:sldId id="264" r:id="rId15"/>
    <p:sldId id="274" r:id="rId16"/>
    <p:sldId id="26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33D0C4-6E0B-4B4E-A54B-2EB65A8196B2}" type="datetimeFigureOut">
              <a:rPr lang="en-US" smtClean="0"/>
              <a:pPr/>
              <a:t>12/22/2010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508900D-D816-49CF-A7BC-9E04E8F01F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33D0C4-6E0B-4B4E-A54B-2EB65A8196B2}" type="datetimeFigureOut">
              <a:rPr lang="en-US" smtClean="0"/>
              <a:pPr/>
              <a:t>12/22/2010</a:t>
            </a:fld>
            <a:endParaRPr lang="en-US"/>
          </a:p>
        </p:txBody>
      </p:sp>
      <p:sp>
        <p:nvSpPr>
          <p:cNvPr id="27" name="Slide Number Placeholder 26"/>
          <p:cNvSpPr>
            <a:spLocks noGrp="1"/>
          </p:cNvSpPr>
          <p:nvPr>
            <p:ph type="sldNum" sz="quarter" idx="11"/>
          </p:nvPr>
        </p:nvSpPr>
        <p:spPr/>
        <p:txBody>
          <a:bodyPr rtlCol="0"/>
          <a:lstStyle/>
          <a:p>
            <a:fld id="{7508900D-D816-49CF-A7BC-9E04E8F01FDE}"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33D0C4-6E0B-4B4E-A54B-2EB65A8196B2}" type="datetimeFigureOut">
              <a:rPr lang="en-US" smtClean="0"/>
              <a:pPr/>
              <a:t>12/22/2010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508900D-D816-49CF-A7BC-9E04E8F01F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33D0C4-6E0B-4B4E-A54B-2EB65A8196B2}" type="datetimeFigureOut">
              <a:rPr lang="en-US" smtClean="0"/>
              <a:pPr/>
              <a:t>12/22/2010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08900D-D816-49CF-A7BC-9E04E8F01F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33D0C4-6E0B-4B4E-A54B-2EB65A8196B2}" type="datetimeFigureOut">
              <a:rPr lang="en-US" smtClean="0"/>
              <a:pPr/>
              <a:t>12/22/2010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508900D-D816-49CF-A7BC-9E04E8F01F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3600"/>
            <a:ext cx="8839200" cy="1470025"/>
          </a:xfrm>
        </p:spPr>
        <p:txBody>
          <a:bodyPr>
            <a:normAutofit/>
          </a:bodyPr>
          <a:lstStyle/>
          <a:p>
            <a:pPr algn="ctr"/>
            <a:r>
              <a:rPr lang="en-US" dirty="0" smtClean="0"/>
              <a:t>A Nutritional Analysis of High Fructose Corn Syrup</a:t>
            </a:r>
            <a:endParaRPr lang="en-US" dirty="0"/>
          </a:p>
        </p:txBody>
      </p:sp>
      <p:sp>
        <p:nvSpPr>
          <p:cNvPr id="3" name="Subtitle 2"/>
          <p:cNvSpPr>
            <a:spLocks noGrp="1"/>
          </p:cNvSpPr>
          <p:nvPr>
            <p:ph type="subTitle" idx="1"/>
          </p:nvPr>
        </p:nvSpPr>
        <p:spPr/>
        <p:txBody>
          <a:bodyPr/>
          <a:lstStyle/>
          <a:p>
            <a:r>
              <a:rPr lang="en-US" dirty="0" smtClean="0"/>
              <a:t>Emily Pitts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upload.wikimedia.org/wikipedia/commons/thumb/4/40/U.s.sugarconsumption.2.jpg/480px-U.s.sugarconsumption.2.jpg"/>
          <p:cNvPicPr>
            <a:picLocks noChangeAspect="1" noChangeArrowheads="1"/>
          </p:cNvPicPr>
          <p:nvPr/>
        </p:nvPicPr>
        <p:blipFill>
          <a:blip r:embed="rId2" cstate="print"/>
          <a:srcRect/>
          <a:stretch>
            <a:fillRect/>
          </a:stretch>
        </p:blipFill>
        <p:spPr bwMode="auto">
          <a:xfrm>
            <a:off x="838200" y="685800"/>
            <a:ext cx="7620000" cy="6705600"/>
          </a:xfrm>
          <a:prstGeom prst="rect">
            <a:avLst/>
          </a:prstGeom>
          <a:noFill/>
        </p:spPr>
      </p:pic>
      <p:sp>
        <p:nvSpPr>
          <p:cNvPr id="3" name="TextBox 2"/>
          <p:cNvSpPr txBox="1"/>
          <p:nvPr/>
        </p:nvSpPr>
        <p:spPr>
          <a:xfrm>
            <a:off x="8001000" y="5943600"/>
            <a:ext cx="304800" cy="381000"/>
          </a:xfrm>
          <a:prstGeom prst="rect">
            <a:avLst/>
          </a:prstGeom>
          <a:noFill/>
        </p:spPr>
        <p:txBody>
          <a:bodyPr wrap="square" rtlCol="0">
            <a:spAutoFit/>
          </a:bodyPr>
          <a:lstStyle/>
          <a:p>
            <a:r>
              <a:rPr lang="en-US" dirty="0" smtClean="0"/>
              <a:t>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 Connection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According to the American Heart Association, “metabolic syndrome” is a pre-cursor to Type II diabetes, and may include the following factors:</a:t>
            </a:r>
          </a:p>
          <a:p>
            <a:pPr lvl="1"/>
            <a:r>
              <a:rPr lang="en-US" dirty="0" smtClean="0"/>
              <a:t>Abdominal obesity</a:t>
            </a:r>
          </a:p>
          <a:p>
            <a:pPr lvl="1"/>
            <a:r>
              <a:rPr lang="en-US" dirty="0" smtClean="0"/>
              <a:t>High cholesterol</a:t>
            </a:r>
          </a:p>
          <a:p>
            <a:pPr lvl="1"/>
            <a:r>
              <a:rPr lang="en-US" dirty="0" smtClean="0"/>
              <a:t>High blood pressure</a:t>
            </a:r>
          </a:p>
          <a:p>
            <a:pPr lvl="1"/>
            <a:r>
              <a:rPr lang="en-US" dirty="0" smtClean="0"/>
              <a:t>Insulin resistance</a:t>
            </a:r>
          </a:p>
          <a:p>
            <a:pPr lvl="1"/>
            <a:r>
              <a:rPr lang="en-US" dirty="0" err="1" smtClean="0"/>
              <a:t>Proinflammitory</a:t>
            </a:r>
            <a:r>
              <a:rPr lang="en-US" dirty="0" smtClean="0"/>
              <a:t> state</a:t>
            </a:r>
            <a:r>
              <a:rPr lang="en-US" baseline="30000" dirty="0" smtClean="0"/>
              <a:t>10</a:t>
            </a:r>
          </a:p>
          <a:p>
            <a:r>
              <a:rPr lang="en-US" dirty="0" smtClean="0"/>
              <a:t>A study done on rat models concluded that fructose may contribute to insulin resistance, however, it did not specify the sources of fructose</a:t>
            </a:r>
            <a:r>
              <a:rPr lang="en-US" baseline="30000" dirty="0" smtClean="0"/>
              <a:t>11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Low Grade Inflammation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HFCS inflammatory factor (1 cup): -1022 (high)</a:t>
            </a:r>
            <a:endParaRPr lang="en-US" baseline="30000" dirty="0" smtClean="0"/>
          </a:p>
          <a:p>
            <a:pPr lvl="1"/>
            <a:r>
              <a:rPr lang="en-US" dirty="0" smtClean="0"/>
              <a:t>The IF (Inflammation Factor) Rating™ is calculated by factoring in total antioxidants, fatty acid ratio, and </a:t>
            </a:r>
            <a:r>
              <a:rPr lang="en-US" dirty="0" err="1" smtClean="0"/>
              <a:t>glycemic</a:t>
            </a:r>
            <a:r>
              <a:rPr lang="en-US" dirty="0" smtClean="0"/>
              <a:t> index based on the food substance</a:t>
            </a:r>
            <a:r>
              <a:rPr lang="en-US" baseline="30000" dirty="0" smtClean="0"/>
              <a:t>8</a:t>
            </a:r>
          </a:p>
          <a:p>
            <a:r>
              <a:rPr lang="en-US" i="1" dirty="0" smtClean="0"/>
              <a:t>Chronic low grade inflammation </a:t>
            </a:r>
            <a:r>
              <a:rPr lang="en-US" dirty="0" smtClean="0"/>
              <a:t>is characterized by high levels of C-reactive protein in the blood</a:t>
            </a:r>
          </a:p>
          <a:p>
            <a:pPr lvl="1"/>
            <a:r>
              <a:rPr lang="en-US" dirty="0" smtClean="0"/>
              <a:t>Has been linked to cancer and other diseases</a:t>
            </a:r>
            <a:endParaRPr lang="en-US" baseline="30000" dirty="0" smtClean="0"/>
          </a:p>
          <a:p>
            <a:pPr lvl="1"/>
            <a:r>
              <a:rPr lang="en-US" dirty="0" smtClean="0"/>
              <a:t>Metabolic syndrome and CRP levels go hand-in-hand</a:t>
            </a:r>
          </a:p>
          <a:p>
            <a:pPr lvl="2"/>
            <a:r>
              <a:rPr lang="en-US" dirty="0" smtClean="0"/>
              <a:t>A study at Cambridge University showed that high CRP levels may pose a risk for metabolic syndrome in women</a:t>
            </a:r>
            <a:r>
              <a:rPr lang="en-US" baseline="30000" dirty="0" smtClean="0"/>
              <a:t>12</a:t>
            </a:r>
            <a:r>
              <a:rPr lang="en-US" dirty="0" smtClean="0"/>
              <a:t/>
            </a:r>
            <a:br>
              <a:rPr lang="en-US" dirty="0" smtClean="0"/>
            </a:br>
            <a:r>
              <a:rPr lang="en-US" dirty="0" smtClean="0"/>
              <a:t/>
            </a:r>
            <a:br>
              <a:rPr lang="en-US" dirty="0" smtClean="0"/>
            </a:br>
            <a:r>
              <a:rPr lang="en-US" dirty="0" smtClean="0"/>
              <a:t/>
            </a:r>
            <a:br>
              <a:rPr lang="en-US" dirty="0" smtClean="0"/>
            </a:br>
            <a:endParaRPr lang="en-US" baseline="30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Heart and Liver Disease</a:t>
            </a:r>
            <a:endParaRPr lang="en-US" dirty="0"/>
          </a:p>
        </p:txBody>
      </p:sp>
      <p:sp>
        <p:nvSpPr>
          <p:cNvPr id="3" name="Content Placeholder 2"/>
          <p:cNvSpPr>
            <a:spLocks noGrp="1"/>
          </p:cNvSpPr>
          <p:nvPr>
            <p:ph idx="1"/>
          </p:nvPr>
        </p:nvSpPr>
        <p:spPr/>
        <p:txBody>
          <a:bodyPr/>
          <a:lstStyle/>
          <a:p>
            <a:r>
              <a:rPr lang="en-US" dirty="0" smtClean="0"/>
              <a:t>Heart disease is the number one killer in the United States</a:t>
            </a:r>
          </a:p>
          <a:p>
            <a:pPr lvl="1"/>
            <a:r>
              <a:rPr lang="en-US" dirty="0" smtClean="0"/>
              <a:t>Fructose contributes to high triglyceride levels and a excess uric acid in the body</a:t>
            </a:r>
            <a:r>
              <a:rPr lang="en-US" baseline="30000" dirty="0" smtClean="0"/>
              <a:t>13</a:t>
            </a:r>
            <a:endParaRPr lang="en-US" dirty="0" smtClean="0"/>
          </a:p>
          <a:p>
            <a:pPr lvl="2"/>
            <a:r>
              <a:rPr lang="en-US" dirty="0" smtClean="0"/>
              <a:t>These are both known as risk factors for heart disease</a:t>
            </a:r>
            <a:endParaRPr lang="en-US" baseline="30000" dirty="0" smtClean="0"/>
          </a:p>
          <a:p>
            <a:r>
              <a:rPr lang="en-US" dirty="0" smtClean="0"/>
              <a:t>Duke University Medical Center found that an increase consumption of HFCS correlates with liver scarring and disease</a:t>
            </a:r>
            <a:r>
              <a:rPr lang="en-US" baseline="30000" dirty="0" smtClean="0"/>
              <a:t>14</a:t>
            </a:r>
            <a:endParaRPr lang="en-US" baseline="30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Safe for Consumption?</a:t>
            </a:r>
            <a:endParaRPr lang="en-US" dirty="0"/>
          </a:p>
        </p:txBody>
      </p:sp>
      <p:sp>
        <p:nvSpPr>
          <p:cNvPr id="3" name="Content Placeholder 2"/>
          <p:cNvSpPr>
            <a:spLocks noGrp="1"/>
          </p:cNvSpPr>
          <p:nvPr>
            <p:ph idx="1"/>
          </p:nvPr>
        </p:nvSpPr>
        <p:spPr/>
        <p:txBody>
          <a:bodyPr/>
          <a:lstStyle/>
          <a:p>
            <a:r>
              <a:rPr lang="en-US" dirty="0" smtClean="0"/>
              <a:t>Based on overall scientific research, evidence is inconclusive on the issue of high fructose corn syrup. Although there are many studies linking this ingredient to disease, we are unable to determine if the cause is based on HFCS alone, or the presence of fructose. Because fructose occurs in both sugar and HFCS, it may be safer to conclude that both HFCS and sugar be avoided for health benefits.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Sugar Reduction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Nutritional consultants should discuss ways to help reduce added dietary sugars with clients</a:t>
            </a:r>
          </a:p>
          <a:p>
            <a:r>
              <a:rPr lang="en-US" dirty="0" smtClean="0"/>
              <a:t>Some suggestions may include:</a:t>
            </a:r>
          </a:p>
          <a:p>
            <a:pPr lvl="1"/>
            <a:r>
              <a:rPr lang="en-US" dirty="0" smtClean="0"/>
              <a:t>Cutting out soda pop!</a:t>
            </a:r>
          </a:p>
          <a:p>
            <a:pPr lvl="1"/>
            <a:r>
              <a:rPr lang="en-US" dirty="0" smtClean="0"/>
              <a:t>Diluting fruit juices with water </a:t>
            </a:r>
          </a:p>
          <a:p>
            <a:pPr lvl="1"/>
            <a:r>
              <a:rPr lang="en-US" dirty="0" smtClean="0"/>
              <a:t>Substituting applesauce for sugar in baking</a:t>
            </a:r>
          </a:p>
          <a:p>
            <a:pPr lvl="1"/>
            <a:r>
              <a:rPr lang="en-US" dirty="0" smtClean="0"/>
              <a:t>Using natural alternative sweeteners, such as </a:t>
            </a:r>
            <a:r>
              <a:rPr lang="en-US" i="1" dirty="0" err="1" smtClean="0"/>
              <a:t>Stevia</a:t>
            </a:r>
            <a:endParaRPr lang="en-US" i="1" dirty="0" smtClean="0"/>
          </a:p>
          <a:p>
            <a:pPr lvl="1"/>
            <a:r>
              <a:rPr lang="en-US" dirty="0" smtClean="0"/>
              <a:t>Eating more fiber, and therefore contributing to satiety, which will likely lower sugar cravings</a:t>
            </a:r>
          </a:p>
          <a:p>
            <a:pPr lvl="1"/>
            <a:r>
              <a:rPr lang="en-US" dirty="0" smtClean="0"/>
              <a:t>Keeping sugar and sweets out of the household and away from easy access</a:t>
            </a:r>
          </a:p>
          <a:p>
            <a:pPr lvl="1"/>
            <a:r>
              <a:rPr lang="en-US" b="1" u="sng" dirty="0" smtClean="0"/>
              <a:t>Avoiding processed foods in general… And reading food labels!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a:xfrm>
            <a:off x="304800" y="1981200"/>
            <a:ext cx="8610600" cy="6193536"/>
          </a:xfrm>
        </p:spPr>
        <p:txBody>
          <a:bodyPr>
            <a:normAutofit/>
          </a:bodyPr>
          <a:lstStyle/>
          <a:p>
            <a:r>
              <a:rPr lang="en-US" sz="1000" dirty="0" smtClean="0"/>
              <a:t>1- "High Fructose Corn Syrup Benefits | SweetSurprise.com." </a:t>
            </a:r>
            <a:r>
              <a:rPr lang="en-US" sz="1000" i="1" dirty="0" smtClean="0"/>
              <a:t>High Fructose Corn Syrup Health and Diet Facts | SweetSurprise.com</a:t>
            </a:r>
            <a:r>
              <a:rPr lang="en-US" sz="1000" dirty="0" smtClean="0"/>
              <a:t>. Web. 29 Nov. 2010. http://www.sweetsurprise.com/learning-center/hfcs-benefits. </a:t>
            </a:r>
          </a:p>
          <a:p>
            <a:r>
              <a:rPr lang="en-US" sz="1000" dirty="0" smtClean="0"/>
              <a:t>2 - "Database of Select Committee on GRAS Substances (SCOGS) Reviews."Accessdata.fda.gov.  </a:t>
            </a:r>
          </a:p>
          <a:p>
            <a:r>
              <a:rPr lang="en-US" sz="1000" dirty="0" smtClean="0"/>
              <a:t>http://www.accessdata.fda.gov/scripts/fcn/fcnDetailNavigation.cfm?rpt=scogsListing&amp;id=95. Retrieved 2010-11-06.  </a:t>
            </a:r>
          </a:p>
          <a:p>
            <a:r>
              <a:rPr lang="en-US" sz="1000" dirty="0" smtClean="0"/>
              <a:t>3- "High Fructose Corn Syrup </a:t>
            </a:r>
            <a:r>
              <a:rPr lang="en-US" sz="1000" dirty="0" err="1" smtClean="0"/>
              <a:t>vs</a:t>
            </a:r>
            <a:r>
              <a:rPr lang="en-US" sz="1000" dirty="0" smtClean="0"/>
              <a:t> Sugar - Manufacturing Process | SweetSurprise.com." </a:t>
            </a:r>
            <a:r>
              <a:rPr lang="en-US" sz="1000" i="1" dirty="0" smtClean="0"/>
              <a:t>High Fructose Corn Syrup Health and Diet Facts | SweetSurprise.com</a:t>
            </a:r>
            <a:r>
              <a:rPr lang="en-US" sz="1000" dirty="0" smtClean="0"/>
              <a:t>. Corn Refiners Association. Web. 26 Nov. 2010. http://www.sweetsurprise.com/learning-center/hfcs-vs-sugar/manufacturing. </a:t>
            </a:r>
          </a:p>
          <a:p>
            <a:r>
              <a:rPr lang="en-US" sz="1000" dirty="0" smtClean="0"/>
              <a:t>4- Nelson, Jennifer K. "What Are the Health Concerns about High-fructose Corn Syrup?" </a:t>
            </a:r>
            <a:r>
              <a:rPr lang="en-US" sz="1000" i="1" dirty="0" smtClean="0"/>
              <a:t>Nutrition and Healthy Eating</a:t>
            </a:r>
            <a:r>
              <a:rPr lang="en-US" sz="1000" dirty="0" smtClean="0"/>
              <a:t>. </a:t>
            </a:r>
            <a:r>
              <a:rPr lang="en-US" sz="1000" dirty="0" err="1" smtClean="0"/>
              <a:t>MayoClinic</a:t>
            </a:r>
            <a:r>
              <a:rPr lang="en-US" sz="1000" dirty="0" smtClean="0"/>
              <a:t>, 23 Oct. 2010. Web. 26 Nov. 2010. http://www.mayoclinic.com/health/high-fructose-corn-syrup/AN01588. </a:t>
            </a:r>
          </a:p>
          <a:p>
            <a:r>
              <a:rPr lang="en-US" sz="1000" dirty="0" smtClean="0"/>
              <a:t>5- Sturm, R. "Increases in Morbid Obesity in the USA: 2000–2005." </a:t>
            </a:r>
            <a:r>
              <a:rPr lang="en-US" sz="1000" i="1" dirty="0" err="1" smtClean="0"/>
              <a:t>PubMedCentral</a:t>
            </a:r>
            <a:r>
              <a:rPr lang="en-US" sz="1000" dirty="0" smtClean="0"/>
              <a:t>. National Institute of Health, 05 May 2010. Web. 27 Nov. 2010. http://www.ncbi.nlm.nih.gov/pmc/articles/PMC2864630/?tool=pmcentrez. </a:t>
            </a:r>
          </a:p>
          <a:p>
            <a:r>
              <a:rPr lang="en-US" sz="1000" dirty="0" smtClean="0"/>
              <a:t>6- Web. 28 Nov. 2010. http://eatingforliving.files.wordpress.com/2010/09/sugar-consumption-obesity-prevalence.jpg?w=493&amp;h=402. </a:t>
            </a:r>
          </a:p>
          <a:p>
            <a:r>
              <a:rPr lang="en-US" sz="1000" dirty="0" smtClean="0"/>
              <a:t>7- "Nutrition Facts and Analysis for Syrups, Corn, High-fructose." </a:t>
            </a:r>
            <a:r>
              <a:rPr lang="en-US" sz="1000" i="1" dirty="0" smtClean="0"/>
              <a:t>NutritionData.com</a:t>
            </a:r>
            <a:r>
              <a:rPr lang="en-US" sz="1000" dirty="0" smtClean="0"/>
              <a:t>. Self Magazine. Web. 29 Nov. 2010. http://nutritiondata.self.com/facts/sweets/5600/2. </a:t>
            </a:r>
          </a:p>
          <a:p>
            <a:r>
              <a:rPr lang="en-US" sz="1000" dirty="0" smtClean="0"/>
              <a:t>8- </a:t>
            </a:r>
            <a:r>
              <a:rPr lang="en-US" sz="1000" dirty="0" err="1" smtClean="0"/>
              <a:t>Lustig</a:t>
            </a:r>
            <a:r>
              <a:rPr lang="en-US" sz="1000" dirty="0" smtClean="0"/>
              <a:t>, Robert H. "Sugar: The Bitter Truth." Lecture. </a:t>
            </a:r>
            <a:r>
              <a:rPr lang="en-US" sz="1000" i="1" dirty="0" smtClean="0"/>
              <a:t>Http://www.youtube.com/watch?v=dBnniua6-oM</a:t>
            </a:r>
            <a:r>
              <a:rPr lang="en-US" sz="1000" dirty="0" smtClean="0"/>
              <a:t>. Web. 28 Nov. 2010.</a:t>
            </a:r>
          </a:p>
          <a:p>
            <a:r>
              <a:rPr lang="en-US" sz="1000" dirty="0" smtClean="0"/>
              <a:t>9- Contrast, By. "Fructose, Sugar: the Effects on Our Body FACTS! - Page 3 - David </a:t>
            </a:r>
            <a:r>
              <a:rPr lang="en-US" sz="1000" dirty="0" err="1" smtClean="0"/>
              <a:t>Icke's</a:t>
            </a:r>
            <a:r>
              <a:rPr lang="en-US" sz="1000" dirty="0" smtClean="0"/>
              <a:t> Official</a:t>
            </a:r>
          </a:p>
          <a:p>
            <a:r>
              <a:rPr lang="en-US" sz="1000" dirty="0" smtClean="0"/>
              <a:t>Forums." </a:t>
            </a:r>
            <a:r>
              <a:rPr lang="en-US" sz="1000" i="1" dirty="0" smtClean="0"/>
              <a:t>David </a:t>
            </a:r>
            <a:r>
              <a:rPr lang="en-US" sz="1000" i="1" dirty="0" err="1" smtClean="0"/>
              <a:t>Icke</a:t>
            </a:r>
            <a:r>
              <a:rPr lang="en-US" sz="1000" i="1" dirty="0" smtClean="0"/>
              <a:t> Website</a:t>
            </a:r>
            <a:r>
              <a:rPr lang="en-US" sz="1000" dirty="0" smtClean="0"/>
              <a:t>. Web. 29 Nov. 2010.  http://www.davidicke.com/forum/showthread.php?p=1058552192..</a:t>
            </a:r>
          </a:p>
          <a:p>
            <a:r>
              <a:rPr lang="en-US" sz="1000" dirty="0" smtClean="0"/>
              <a:t>http://www.rd.com/living-healthy/lower-your-sugar-intake/article15980-2.html.</a:t>
            </a:r>
          </a:p>
          <a:p>
            <a:r>
              <a:rPr lang="en-US" sz="1000" dirty="0" smtClean="0"/>
              <a:t>10- </a:t>
            </a:r>
            <a:r>
              <a:rPr lang="en-US" sz="1000" i="1" dirty="0" smtClean="0"/>
              <a:t>Metabolic Syndrome</a:t>
            </a:r>
            <a:r>
              <a:rPr lang="en-US" sz="1000" dirty="0" smtClean="0"/>
              <a:t>. American Heart Association. Web. 29 Nov. 2010.  http://www.americanheart.org/presenter.jhtml?identifier=4756.</a:t>
            </a:r>
          </a:p>
          <a:p>
            <a:r>
              <a:rPr lang="en-US" sz="1000" dirty="0" smtClean="0"/>
              <a:t>11- L. </a:t>
            </a:r>
            <a:r>
              <a:rPr lang="en-US" sz="1000" dirty="0" err="1" smtClean="0"/>
              <a:t>Ferder</a:t>
            </a:r>
            <a:r>
              <a:rPr lang="en-US" sz="1000" dirty="0" smtClean="0"/>
              <a:t>, M.D. </a:t>
            </a:r>
            <a:r>
              <a:rPr lang="en-US" sz="1000" dirty="0" err="1" smtClean="0"/>
              <a:t>Ferder</a:t>
            </a:r>
            <a:r>
              <a:rPr lang="en-US" sz="1000" dirty="0" smtClean="0"/>
              <a:t>, &amp; F. </a:t>
            </a:r>
            <a:r>
              <a:rPr lang="en-US" sz="1000" dirty="0" err="1" smtClean="0"/>
              <a:t>Inserra</a:t>
            </a:r>
            <a:r>
              <a:rPr lang="en-US" sz="1000" dirty="0" smtClean="0"/>
              <a:t> (2010). </a:t>
            </a:r>
            <a:r>
              <a:rPr lang="en-US" sz="1000" i="1" dirty="0" smtClean="0"/>
              <a:t>The role of high-fructose corn syrup in metabolic syndrome and</a:t>
            </a:r>
            <a:r>
              <a:rPr lang="en-US" sz="1000" dirty="0" smtClean="0"/>
              <a:t> hypertension</a:t>
            </a:r>
            <a:r>
              <a:rPr lang="en-US" sz="1000" i="1" dirty="0" smtClean="0"/>
              <a:t>. </a:t>
            </a:r>
            <a:r>
              <a:rPr lang="en-US" sz="1000" b="1" i="1" dirty="0" smtClean="0"/>
              <a:t>12</a:t>
            </a:r>
            <a:r>
              <a:rPr lang="en-US" sz="1000" i="1" dirty="0" smtClean="0"/>
              <a:t>. pp. 105-112. </a:t>
            </a:r>
            <a:r>
              <a:rPr lang="en-US" sz="1000" dirty="0" smtClean="0"/>
              <a:t> </a:t>
            </a:r>
          </a:p>
          <a:p>
            <a:r>
              <a:rPr lang="en-US" sz="1000" dirty="0" smtClean="0"/>
              <a:t>12- Hans, T., N. </a:t>
            </a:r>
            <a:r>
              <a:rPr lang="en-US" sz="1000" dirty="0" err="1" smtClean="0"/>
              <a:t>Satter</a:t>
            </a:r>
            <a:r>
              <a:rPr lang="en-US" sz="1000" dirty="0" smtClean="0"/>
              <a:t>, K. Williams, C. Gonzalez-</a:t>
            </a:r>
            <a:r>
              <a:rPr lang="en-US" sz="1000" dirty="0" err="1" smtClean="0"/>
              <a:t>Villalpando</a:t>
            </a:r>
            <a:r>
              <a:rPr lang="en-US" sz="1000" dirty="0" smtClean="0"/>
              <a:t>, M. Lean, and S. </a:t>
            </a:r>
            <a:r>
              <a:rPr lang="en-US" sz="1000" dirty="0" err="1" smtClean="0"/>
              <a:t>Haffner</a:t>
            </a:r>
            <a:r>
              <a:rPr lang="en-US" sz="1000" dirty="0" smtClean="0"/>
              <a:t>. "Prospective Study of C-reactive Protein in Relation to the Development of Diabetes and Metabolic Syndrome in the Mexico City Diabetes Study." </a:t>
            </a:r>
            <a:r>
              <a:rPr lang="en-US" sz="1000" i="1" dirty="0" smtClean="0"/>
              <a:t>PubMed.gov</a:t>
            </a:r>
            <a:r>
              <a:rPr lang="en-US" sz="1000" dirty="0" smtClean="0"/>
              <a:t>. 22 Nov. 2002. Web. 29 Nov. 2010. http://www.ncbi.nlm.nih.gov/pubmed/12401749. </a:t>
            </a:r>
          </a:p>
          <a:p>
            <a:r>
              <a:rPr lang="en-US" sz="1000" dirty="0" smtClean="0"/>
              <a:t>13- L.A.W. Parrish (2010). </a:t>
            </a:r>
            <a:r>
              <a:rPr lang="en-US" sz="1000" i="1" dirty="0" smtClean="0"/>
              <a:t>How does the consumption of fructose and high fructose corn syrup impact the health of children and adolescents</a:t>
            </a:r>
            <a:r>
              <a:rPr lang="en-US" sz="1000" dirty="0" smtClean="0"/>
              <a:t>. </a:t>
            </a:r>
            <a:r>
              <a:rPr lang="en-US" sz="1000" b="1" dirty="0" smtClean="0"/>
              <a:t>6</a:t>
            </a:r>
            <a:r>
              <a:rPr lang="en-US" sz="1000" dirty="0" smtClean="0"/>
              <a:t>. pp. 459-460.  </a:t>
            </a:r>
          </a:p>
          <a:p>
            <a:r>
              <a:rPr lang="en-US" sz="1000" dirty="0" smtClean="0"/>
              <a:t>14- "High Fructose Corn Syrup Linked to Liver Scarring - </a:t>
            </a:r>
            <a:r>
              <a:rPr lang="en-US" sz="1000" dirty="0" err="1" smtClean="0"/>
              <a:t>Insciences</a:t>
            </a:r>
            <a:r>
              <a:rPr lang="en-US" sz="1000" dirty="0" smtClean="0"/>
              <a:t>." </a:t>
            </a:r>
            <a:r>
              <a:rPr lang="en-US" sz="1000" i="1" dirty="0" err="1" smtClean="0"/>
              <a:t>Insciences.org|anisation</a:t>
            </a:r>
            <a:r>
              <a:rPr lang="en-US" sz="1000" dirty="0" smtClean="0"/>
              <a:t>. Web. 29 Nov. 2010. http://insciences.org/article.php?article_id=8561. </a:t>
            </a:r>
          </a:p>
          <a:p>
            <a:endParaRPr lang="en-US" sz="1000" dirty="0" smtClean="0"/>
          </a:p>
          <a:p>
            <a:endParaRPr lang="en-US" sz="1000" dirty="0" smtClean="0"/>
          </a:p>
          <a:p>
            <a:endParaRPr lang="en-US" sz="1000" dirty="0" smtClean="0"/>
          </a:p>
          <a:p>
            <a:endParaRPr lang="en-US" sz="1000" dirty="0" smtClean="0"/>
          </a:p>
          <a:p>
            <a:endParaRPr 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457200" y="2133600"/>
            <a:ext cx="8229600" cy="4525963"/>
          </a:xfrm>
        </p:spPr>
        <p:txBody>
          <a:bodyPr>
            <a:normAutofit fontScale="92500" lnSpcReduction="10000"/>
          </a:bodyPr>
          <a:lstStyle/>
          <a:p>
            <a:r>
              <a:rPr lang="en-US" dirty="0" smtClean="0"/>
              <a:t>Invented in 1966 in Japan</a:t>
            </a:r>
          </a:p>
          <a:p>
            <a:r>
              <a:rPr lang="en-US" dirty="0" smtClean="0"/>
              <a:t>Became a commodity in 1977</a:t>
            </a:r>
          </a:p>
          <a:p>
            <a:pPr lvl="1"/>
            <a:r>
              <a:rPr lang="en-US" dirty="0" smtClean="0"/>
              <a:t>Result of tariffs placed on sugar cane farmers to create more economical product</a:t>
            </a:r>
          </a:p>
          <a:p>
            <a:r>
              <a:rPr lang="en-US" dirty="0" smtClean="0"/>
              <a:t>Corn syrup is created domestically with a variety of cost savings benefits </a:t>
            </a:r>
          </a:p>
          <a:p>
            <a:pPr lvl="1"/>
            <a:r>
              <a:rPr lang="en-US" dirty="0" smtClean="0"/>
              <a:t>Longer shelf life</a:t>
            </a:r>
          </a:p>
          <a:p>
            <a:pPr lvl="1"/>
            <a:r>
              <a:rPr lang="en-US" dirty="0" smtClean="0"/>
              <a:t>Retains moisture </a:t>
            </a:r>
          </a:p>
          <a:p>
            <a:pPr lvl="1"/>
            <a:r>
              <a:rPr lang="en-US" dirty="0" smtClean="0"/>
              <a:t>Holds frozen foods for longer periods</a:t>
            </a:r>
            <a:r>
              <a:rPr lang="en-US" baseline="30000" dirty="0" smtClean="0"/>
              <a:t>1</a:t>
            </a:r>
          </a:p>
          <a:p>
            <a:r>
              <a:rPr lang="en-US" dirty="0" smtClean="0"/>
              <a:t>Declared “generally safe for consumption” by Food and Drug Administration in 1976</a:t>
            </a:r>
            <a:r>
              <a:rPr lang="en-US" baseline="30000" dirty="0" smtClean="0"/>
              <a:t>2</a:t>
            </a:r>
          </a:p>
          <a:p>
            <a:endParaRPr lang="en-US" baseline="30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p:txBody>
          <a:bodyPr/>
          <a:lstStyle/>
          <a:p>
            <a:r>
              <a:rPr lang="en-US" dirty="0" smtClean="0"/>
              <a:t>Based on a comprehensive view of the subject matter, there is insufficient evidence to either support or condemn the usage of high fructose corn syrup for consumption in the food market. </a:t>
            </a:r>
            <a:endParaRPr lang="en-US" dirty="0"/>
          </a:p>
        </p:txBody>
      </p:sp>
      <p:pic>
        <p:nvPicPr>
          <p:cNvPr id="21506" name="Picture 2" descr="http://www.marcoborges.com/blog/wp-content/uploads/2010/09/corn.jpg"/>
          <p:cNvPicPr>
            <a:picLocks noChangeAspect="1" noChangeArrowheads="1"/>
          </p:cNvPicPr>
          <p:nvPr/>
        </p:nvPicPr>
        <p:blipFill>
          <a:blip r:embed="rId2" cstate="print"/>
          <a:srcRect/>
          <a:stretch>
            <a:fillRect/>
          </a:stretch>
        </p:blipFill>
        <p:spPr bwMode="auto">
          <a:xfrm>
            <a:off x="2971800" y="4267200"/>
            <a:ext cx="3276600" cy="218936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Corn is refined and the chemical structure is changed through an enzymatic process</a:t>
            </a:r>
            <a:r>
              <a:rPr lang="en-US" baseline="30000" dirty="0" smtClean="0"/>
              <a:t>3</a:t>
            </a:r>
            <a:endParaRPr lang="en-US" dirty="0" smtClean="0"/>
          </a:p>
          <a:p>
            <a:pPr lvl="1"/>
            <a:r>
              <a:rPr lang="en-US" dirty="0" smtClean="0"/>
              <a:t>HFCS starts out as corn starch</a:t>
            </a:r>
          </a:p>
          <a:p>
            <a:pPr lvl="1"/>
            <a:r>
              <a:rPr lang="en-US" dirty="0"/>
              <a:t>C</a:t>
            </a:r>
            <a:r>
              <a:rPr lang="en-US" dirty="0" smtClean="0"/>
              <a:t>orn starch must then yield syrup, which is 100% glucose</a:t>
            </a:r>
          </a:p>
          <a:p>
            <a:pPr lvl="1"/>
            <a:r>
              <a:rPr lang="en-US" dirty="0" smtClean="0"/>
              <a:t>This glucose is chemically alerted to change portions into fructose</a:t>
            </a:r>
            <a:endParaRPr lang="en-US" baseline="30000" dirty="0" smtClean="0"/>
          </a:p>
          <a:p>
            <a:pPr lvl="2"/>
            <a:r>
              <a:rPr lang="en-US" dirty="0" smtClean="0"/>
              <a:t>This is done using enzymes like </a:t>
            </a:r>
            <a:r>
              <a:rPr lang="en-US" i="1" dirty="0" smtClean="0"/>
              <a:t>glucose </a:t>
            </a:r>
            <a:r>
              <a:rPr lang="en-US" i="1" dirty="0" err="1" smtClean="0"/>
              <a:t>isomerase</a:t>
            </a:r>
            <a:endParaRPr lang="en-US" i="1" dirty="0" smtClean="0"/>
          </a:p>
          <a:p>
            <a:pPr lvl="1"/>
            <a:r>
              <a:rPr lang="en-US" dirty="0" smtClean="0"/>
              <a:t>The final product: </a:t>
            </a:r>
          </a:p>
          <a:p>
            <a:pPr lvl="2"/>
            <a:r>
              <a:rPr lang="en-US" dirty="0"/>
              <a:t>55% fructose, 42% glucose and 3% higher </a:t>
            </a:r>
            <a:r>
              <a:rPr lang="en-US" dirty="0" smtClean="0"/>
              <a:t>sugars</a:t>
            </a:r>
            <a:r>
              <a:rPr lang="en-US" dirty="0"/>
              <a:t/>
            </a:r>
            <a:br>
              <a:rPr lang="en-US" dirty="0"/>
            </a:br>
            <a:r>
              <a:rPr lang="en-US" dirty="0"/>
              <a:t/>
            </a:r>
            <a:br>
              <a:rPr lang="en-US" dirty="0"/>
            </a:b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for Investigation</a:t>
            </a:r>
            <a:endParaRPr lang="en-US" dirty="0"/>
          </a:p>
        </p:txBody>
      </p:sp>
      <p:sp>
        <p:nvSpPr>
          <p:cNvPr id="3" name="Content Placeholder 2"/>
          <p:cNvSpPr>
            <a:spLocks noGrp="1"/>
          </p:cNvSpPr>
          <p:nvPr>
            <p:ph idx="1"/>
          </p:nvPr>
        </p:nvSpPr>
        <p:spPr>
          <a:xfrm>
            <a:off x="457200" y="2057400"/>
            <a:ext cx="8229600" cy="5257800"/>
          </a:xfrm>
        </p:spPr>
        <p:txBody>
          <a:bodyPr>
            <a:normAutofit/>
          </a:bodyPr>
          <a:lstStyle/>
          <a:p>
            <a:r>
              <a:rPr lang="en-US" dirty="0" smtClean="0"/>
              <a:t>Increased incidence of Western disease over recent years following HFCS production</a:t>
            </a:r>
          </a:p>
          <a:p>
            <a:pPr lvl="1"/>
            <a:r>
              <a:rPr lang="en-US" dirty="0" smtClean="0"/>
              <a:t>Heart disease, diabetes, liver disease, among others </a:t>
            </a:r>
          </a:p>
          <a:p>
            <a:r>
              <a:rPr lang="en-US" dirty="0" smtClean="0"/>
              <a:t>Obesity epidemic</a:t>
            </a:r>
          </a:p>
          <a:p>
            <a:pPr lvl="1"/>
            <a:r>
              <a:rPr lang="en-US" dirty="0" smtClean="0"/>
              <a:t>Strong link to pre-diabetes and obesity</a:t>
            </a:r>
          </a:p>
          <a:p>
            <a:pPr lvl="1"/>
            <a:r>
              <a:rPr lang="en-US" dirty="0" smtClean="0"/>
              <a:t>High amounts of added sugar (including HFCS) in diet can contribute to excess calories and risk for obesity</a:t>
            </a:r>
            <a:r>
              <a:rPr lang="en-US" baseline="30000" dirty="0" smtClean="0"/>
              <a:t>4</a:t>
            </a:r>
            <a:r>
              <a:rPr lang="en-US" dirty="0" smtClean="0"/>
              <a:t> </a:t>
            </a:r>
            <a:endParaRPr lang="en-US" dirty="0"/>
          </a:p>
          <a:p>
            <a:pPr lvl="1"/>
            <a:r>
              <a:rPr lang="en-US" dirty="0" smtClean="0"/>
              <a:t>One in four Americans is obese</a:t>
            </a:r>
            <a:r>
              <a:rPr lang="en-US" baseline="30000" dirty="0" smtClean="0"/>
              <a:t>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791200"/>
            <a:ext cx="8763000" cy="1066800"/>
          </a:xfrm>
        </p:spPr>
        <p:txBody>
          <a:bodyPr>
            <a:noAutofit/>
          </a:bodyPr>
          <a:lstStyle/>
          <a:p>
            <a:pPr algn="l"/>
            <a:r>
              <a:rPr lang="en-US" sz="2400" dirty="0" smtClean="0"/>
              <a:t>- Graph depicts obesity levels increasing steadily over time</a:t>
            </a:r>
            <a:endParaRPr lang="en-US" sz="2400" dirty="0"/>
          </a:p>
        </p:txBody>
      </p:sp>
      <p:pic>
        <p:nvPicPr>
          <p:cNvPr id="29698" name="Picture 2" descr="http://eatingforliving.files.wordpress.com/2010/09/sugar-consumption-obesity-prevalence.jpg?w=493&amp;h=402"/>
          <p:cNvPicPr>
            <a:picLocks noChangeAspect="1" noChangeArrowheads="1"/>
          </p:cNvPicPr>
          <p:nvPr/>
        </p:nvPicPr>
        <p:blipFill>
          <a:blip r:embed="rId2" cstate="print"/>
          <a:srcRect/>
          <a:stretch>
            <a:fillRect/>
          </a:stretch>
        </p:blipFill>
        <p:spPr bwMode="auto">
          <a:xfrm>
            <a:off x="533400" y="685800"/>
            <a:ext cx="7848600" cy="5532847"/>
          </a:xfrm>
          <a:prstGeom prst="rect">
            <a:avLst/>
          </a:prstGeom>
          <a:noFill/>
        </p:spPr>
      </p:pic>
      <p:sp>
        <p:nvSpPr>
          <p:cNvPr id="4" name="TextBox 3"/>
          <p:cNvSpPr txBox="1"/>
          <p:nvPr/>
        </p:nvSpPr>
        <p:spPr>
          <a:xfrm>
            <a:off x="7696200" y="3810000"/>
            <a:ext cx="304800" cy="369332"/>
          </a:xfrm>
          <a:prstGeom prst="rect">
            <a:avLst/>
          </a:prstGeom>
          <a:noFill/>
        </p:spPr>
        <p:txBody>
          <a:bodyPr wrap="square" rtlCol="0">
            <a:spAutoFit/>
          </a:bodyPr>
          <a:lstStyle/>
          <a:p>
            <a:r>
              <a:rPr lang="en-US" dirty="0" smtClean="0"/>
              <a:t>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and Nutrient Density</a:t>
            </a:r>
            <a:r>
              <a:rPr lang="en-US" baseline="30000" dirty="0" smtClean="0"/>
              <a:t>7</a:t>
            </a:r>
            <a:endParaRPr lang="en-US" baseline="30000" dirty="0"/>
          </a:p>
        </p:txBody>
      </p:sp>
      <p:sp>
        <p:nvSpPr>
          <p:cNvPr id="3" name="Content Placeholder 2"/>
          <p:cNvSpPr>
            <a:spLocks noGrp="1"/>
          </p:cNvSpPr>
          <p:nvPr>
            <p:ph idx="1"/>
          </p:nvPr>
        </p:nvSpPr>
        <p:spPr/>
        <p:txBody>
          <a:bodyPr>
            <a:normAutofit/>
          </a:bodyPr>
          <a:lstStyle/>
          <a:p>
            <a:r>
              <a:rPr lang="en-US" dirty="0" smtClean="0"/>
              <a:t>HFCS contains 79 calories, 21 carbohydrates and 7 grams of sugar per 1 ounce serving</a:t>
            </a:r>
          </a:p>
          <a:p>
            <a:pPr lvl="1"/>
            <a:r>
              <a:rPr lang="en-US" dirty="0" smtClean="0"/>
              <a:t>No vitamins or minerals</a:t>
            </a:r>
          </a:p>
          <a:p>
            <a:pPr lvl="1"/>
            <a:r>
              <a:rPr lang="en-US" dirty="0" smtClean="0"/>
              <a:t>No fiber</a:t>
            </a:r>
          </a:p>
          <a:p>
            <a:pPr lvl="1"/>
            <a:r>
              <a:rPr lang="en-US" dirty="0" smtClean="0"/>
              <a:t>No protein</a:t>
            </a:r>
            <a:r>
              <a:rPr lang="en-US" dirty="0"/>
              <a:t> </a:t>
            </a:r>
            <a:r>
              <a:rPr lang="en-US" dirty="0" smtClean="0"/>
              <a:t>or fat</a:t>
            </a:r>
          </a:p>
          <a:p>
            <a:pPr lvl="1"/>
            <a:r>
              <a:rPr lang="en-US" dirty="0" smtClean="0"/>
              <a:t>6.7 grams of water</a:t>
            </a:r>
          </a:p>
          <a:p>
            <a:r>
              <a:rPr lang="en-US" dirty="0" smtClean="0"/>
              <a:t>Therefore, all calories come from carbohydrates</a:t>
            </a:r>
          </a:p>
          <a:p>
            <a:r>
              <a:rPr lang="en-US" dirty="0" smtClean="0"/>
              <a:t>*Sugar (sucrose) has a similar nutrient density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glucose-fructose-and-sucrose.jpg]"/>
          <p:cNvPicPr>
            <a:picLocks noChangeAspect="1" noChangeArrowheads="1"/>
          </p:cNvPicPr>
          <p:nvPr/>
        </p:nvPicPr>
        <p:blipFill>
          <a:blip r:embed="rId2" cstate="print"/>
          <a:srcRect/>
          <a:stretch>
            <a:fillRect/>
          </a:stretch>
        </p:blipFill>
        <p:spPr bwMode="auto">
          <a:xfrm>
            <a:off x="990600" y="914400"/>
            <a:ext cx="6864627" cy="5638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 Syrup Versus Sugar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Same caloric content in both sucrose and HFCS: 4 calories per gram</a:t>
            </a:r>
            <a:r>
              <a:rPr lang="en-US" baseline="30000" dirty="0" smtClean="0"/>
              <a:t>3</a:t>
            </a:r>
          </a:p>
          <a:p>
            <a:r>
              <a:rPr lang="en-US" dirty="0" smtClean="0"/>
              <a:t>Sucrose is a disaccharide consisting of fructose and glucose (50/50 ratio)</a:t>
            </a:r>
          </a:p>
          <a:p>
            <a:r>
              <a:rPr lang="en-US" dirty="0" smtClean="0"/>
              <a:t>HFCS consists of fructose and glucose (55/45 ratio)</a:t>
            </a:r>
          </a:p>
          <a:p>
            <a:pPr lvl="1"/>
            <a:r>
              <a:rPr lang="en-US" dirty="0" smtClean="0"/>
              <a:t>Fructose does not suppress hunger hormone, </a:t>
            </a:r>
            <a:r>
              <a:rPr lang="en-US" i="1" dirty="0" err="1" smtClean="0"/>
              <a:t>grehlin</a:t>
            </a:r>
            <a:r>
              <a:rPr lang="en-US" dirty="0" smtClean="0"/>
              <a:t>, which helps body recognize satiety</a:t>
            </a:r>
            <a:r>
              <a:rPr lang="en-US" baseline="30000" dirty="0" smtClean="0"/>
              <a:t>8</a:t>
            </a:r>
          </a:p>
          <a:p>
            <a:pPr lvl="1"/>
            <a:r>
              <a:rPr lang="en-US" dirty="0" smtClean="0"/>
              <a:t>Fructose goes through a different metabolic pathway that skips </a:t>
            </a:r>
            <a:r>
              <a:rPr lang="en-US" dirty="0" err="1" smtClean="0"/>
              <a:t>glycolysis</a:t>
            </a:r>
            <a:r>
              <a:rPr lang="en-US" dirty="0" smtClean="0"/>
              <a:t> (carbohydrate metabolism)</a:t>
            </a:r>
          </a:p>
          <a:p>
            <a:pPr lvl="2"/>
            <a:r>
              <a:rPr lang="en-US" dirty="0" smtClean="0"/>
              <a:t>May not allow the body to safely regulate HFCS and sugar as energy sources</a:t>
            </a:r>
            <a:endParaRPr lang="en-US" baseline="30000" dirty="0" smtClean="0"/>
          </a:p>
          <a:p>
            <a:endParaRPr lang="en-US" baseline="30000" dirty="0" smtClean="0"/>
          </a:p>
          <a:p>
            <a:endParaRPr lang="en-US" baseline="30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3560</TotalTime>
  <Words>811</Words>
  <Application>Microsoft Office PowerPoint</Application>
  <PresentationFormat>On-screen Show (4:3)</PresentationFormat>
  <Paragraphs>99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A Nutritional Analysis of High Fructose Corn Syrup</vt:lpstr>
      <vt:lpstr>History</vt:lpstr>
      <vt:lpstr>Hypothesis</vt:lpstr>
      <vt:lpstr>Production Process</vt:lpstr>
      <vt:lpstr>Cause for Investigation</vt:lpstr>
      <vt:lpstr>- Graph depicts obesity levels increasing steadily over time</vt:lpstr>
      <vt:lpstr>Composition and Nutrient Density7</vt:lpstr>
      <vt:lpstr>Slide 8</vt:lpstr>
      <vt:lpstr>Corn Syrup Versus Sugar</vt:lpstr>
      <vt:lpstr>Slide 10</vt:lpstr>
      <vt:lpstr>Diabetes Connection</vt:lpstr>
      <vt:lpstr>Chronic Low Grade Inflammation</vt:lpstr>
      <vt:lpstr>Heart and Liver Disease</vt:lpstr>
      <vt:lpstr>Conclusion: Safe for Consumption?</vt:lpstr>
      <vt:lpstr>Suggestions for Sugar Reduction</vt:lpstr>
      <vt:lpstr>Sources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Nutritional Analysis of High Fructose Corn Syrup</dc:title>
  <dc:creator>AdminHP</dc:creator>
  <cp:lastModifiedBy>Setup User</cp:lastModifiedBy>
  <cp:revision>227</cp:revision>
  <dcterms:created xsi:type="dcterms:W3CDTF">2010-11-26T20:45:23Z</dcterms:created>
  <dcterms:modified xsi:type="dcterms:W3CDTF">2010-12-22T14:37:05Z</dcterms:modified>
</cp:coreProperties>
</file>