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08" r:id="rId4"/>
    <p:sldId id="293" r:id="rId5"/>
    <p:sldId id="294" r:id="rId6"/>
    <p:sldId id="295" r:id="rId7"/>
    <p:sldId id="296" r:id="rId8"/>
    <p:sldId id="261" r:id="rId9"/>
    <p:sldId id="265" r:id="rId10"/>
    <p:sldId id="287" r:id="rId11"/>
    <p:sldId id="299" r:id="rId12"/>
    <p:sldId id="300" r:id="rId13"/>
    <p:sldId id="311" r:id="rId14"/>
    <p:sldId id="312" r:id="rId15"/>
    <p:sldId id="305" r:id="rId16"/>
    <p:sldId id="288" r:id="rId17"/>
    <p:sldId id="304" r:id="rId18"/>
    <p:sldId id="298" r:id="rId19"/>
    <p:sldId id="297" r:id="rId20"/>
    <p:sldId id="309" r:id="rId21"/>
    <p:sldId id="292" r:id="rId22"/>
    <p:sldId id="306" r:id="rId23"/>
    <p:sldId id="307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397" autoAdjust="0"/>
  </p:normalViewPr>
  <p:slideViewPr>
    <p:cSldViewPr>
      <p:cViewPr>
        <p:scale>
          <a:sx n="80" d="100"/>
          <a:sy n="80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8EBEA-19CB-4D3E-AB74-71FF9BCD3CA1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55C8E8-8D3F-424E-801D-B45A3E1D1679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Discovery</a:t>
          </a:r>
          <a:endParaRPr lang="en-US" sz="3200" dirty="0">
            <a:solidFill>
              <a:schemeClr val="tx1"/>
            </a:solidFill>
          </a:endParaRPr>
        </a:p>
      </dgm:t>
    </dgm:pt>
    <dgm:pt modelId="{3805E864-ADFE-4C0D-8F05-8AA38EA2300E}" type="parTrans" cxnId="{9B88D2B7-67B8-448F-B066-2A73C2366CE1}">
      <dgm:prSet/>
      <dgm:spPr/>
      <dgm:t>
        <a:bodyPr/>
        <a:lstStyle/>
        <a:p>
          <a:endParaRPr lang="en-US"/>
        </a:p>
      </dgm:t>
    </dgm:pt>
    <dgm:pt modelId="{ABB83D31-DC9A-483E-A69C-32842AFB539A}" type="sibTrans" cxnId="{9B88D2B7-67B8-448F-B066-2A73C2366CE1}">
      <dgm:prSet/>
      <dgm:spPr/>
      <dgm:t>
        <a:bodyPr/>
        <a:lstStyle/>
        <a:p>
          <a:endParaRPr lang="en-US"/>
        </a:p>
      </dgm:t>
    </dgm:pt>
    <dgm:pt modelId="{7F737E6C-53B5-4FED-993B-52E5134D2896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Integration</a:t>
          </a:r>
          <a:endParaRPr lang="en-US" sz="3200" dirty="0">
            <a:solidFill>
              <a:schemeClr val="tx1"/>
            </a:solidFill>
          </a:endParaRPr>
        </a:p>
      </dgm:t>
    </dgm:pt>
    <dgm:pt modelId="{D42AE379-4B8F-4974-93C5-1797E58C708E}" type="parTrans" cxnId="{A3A11816-288E-44F2-90EF-CED24A20E597}">
      <dgm:prSet/>
      <dgm:spPr/>
      <dgm:t>
        <a:bodyPr/>
        <a:lstStyle/>
        <a:p>
          <a:endParaRPr lang="en-US"/>
        </a:p>
      </dgm:t>
    </dgm:pt>
    <dgm:pt modelId="{ED888F12-E478-4349-8160-5FB0A083D2F5}" type="sibTrans" cxnId="{A3A11816-288E-44F2-90EF-CED24A20E597}">
      <dgm:prSet/>
      <dgm:spPr/>
      <dgm:t>
        <a:bodyPr/>
        <a:lstStyle/>
        <a:p>
          <a:endParaRPr lang="en-US"/>
        </a:p>
      </dgm:t>
    </dgm:pt>
    <dgm:pt modelId="{4ABB9079-DF4C-4C19-9BDD-C0AD54D83961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Application/ Engagement</a:t>
          </a:r>
          <a:endParaRPr lang="en-US" sz="3200" dirty="0">
            <a:solidFill>
              <a:schemeClr val="tx1"/>
            </a:solidFill>
          </a:endParaRPr>
        </a:p>
      </dgm:t>
    </dgm:pt>
    <dgm:pt modelId="{F22F67B9-4991-45E9-87DB-494327C02B42}" type="parTrans" cxnId="{D3D8CFA1-416A-422F-ADE1-90B7F93F6D36}">
      <dgm:prSet/>
      <dgm:spPr/>
      <dgm:t>
        <a:bodyPr/>
        <a:lstStyle/>
        <a:p>
          <a:endParaRPr lang="en-US"/>
        </a:p>
      </dgm:t>
    </dgm:pt>
    <dgm:pt modelId="{D5A2562D-4869-45DD-A7E0-B2C6D8893EA7}" type="sibTrans" cxnId="{D3D8CFA1-416A-422F-ADE1-90B7F93F6D36}">
      <dgm:prSet/>
      <dgm:spPr/>
      <dgm:t>
        <a:bodyPr/>
        <a:lstStyle/>
        <a:p>
          <a:endParaRPr lang="en-US"/>
        </a:p>
      </dgm:t>
    </dgm:pt>
    <dgm:pt modelId="{E18278AD-4375-4D29-A5DB-1F9917CC2850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Teaching and Learning</a:t>
          </a:r>
          <a:endParaRPr lang="en-US" sz="3200" dirty="0">
            <a:solidFill>
              <a:schemeClr val="tx1"/>
            </a:solidFill>
          </a:endParaRPr>
        </a:p>
      </dgm:t>
    </dgm:pt>
    <dgm:pt modelId="{83504552-D362-4264-A5B0-384CDED96366}" type="parTrans" cxnId="{C6043358-135E-4334-A6D2-DF8DD03502C2}">
      <dgm:prSet/>
      <dgm:spPr/>
      <dgm:t>
        <a:bodyPr/>
        <a:lstStyle/>
        <a:p>
          <a:endParaRPr lang="en-US"/>
        </a:p>
      </dgm:t>
    </dgm:pt>
    <dgm:pt modelId="{4DE38699-66BB-4977-A317-A63FEAFF392E}" type="sibTrans" cxnId="{C6043358-135E-4334-A6D2-DF8DD03502C2}">
      <dgm:prSet/>
      <dgm:spPr/>
      <dgm:t>
        <a:bodyPr/>
        <a:lstStyle/>
        <a:p>
          <a:endParaRPr lang="en-US"/>
        </a:p>
      </dgm:t>
    </dgm:pt>
    <dgm:pt modelId="{2DE303AD-04C7-4D55-B401-4EC997312C1D}" type="pres">
      <dgm:prSet presAssocID="{4BC8EBEA-19CB-4D3E-AB74-71FF9BCD3C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D5FF3-36DF-464B-97EF-245B021614D6}" type="pres">
      <dgm:prSet presAssocID="{3555C8E8-8D3F-424E-801D-B45A3E1D16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37F0-4433-4DBA-A474-BFC4788A3B17}" type="pres">
      <dgm:prSet presAssocID="{ABB83D31-DC9A-483E-A69C-32842AFB539A}" presName="sibTrans" presStyleCnt="0"/>
      <dgm:spPr/>
    </dgm:pt>
    <dgm:pt modelId="{D14B1856-CEF8-420F-8C8B-698523F4EB7E}" type="pres">
      <dgm:prSet presAssocID="{7F737E6C-53B5-4FED-993B-52E5134D28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16E9A-F9E5-435E-BAA8-62A202EB8D35}" type="pres">
      <dgm:prSet presAssocID="{ED888F12-E478-4349-8160-5FB0A083D2F5}" presName="sibTrans" presStyleCnt="0"/>
      <dgm:spPr/>
    </dgm:pt>
    <dgm:pt modelId="{07CD8A27-878B-4028-B3CE-3E143B12DBB7}" type="pres">
      <dgm:prSet presAssocID="{4ABB9079-DF4C-4C19-9BDD-C0AD54D839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7B1EF-1450-4DFA-A29A-6973E418453A}" type="pres">
      <dgm:prSet presAssocID="{D5A2562D-4869-45DD-A7E0-B2C6D8893EA7}" presName="sibTrans" presStyleCnt="0"/>
      <dgm:spPr/>
    </dgm:pt>
    <dgm:pt modelId="{818624B3-5606-4D0B-86A7-BC2D96B5C830}" type="pres">
      <dgm:prSet presAssocID="{E18278AD-4375-4D29-A5DB-1F9917CC28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C6661-6816-451F-8713-24441E60C678}" type="presOf" srcId="{4BC8EBEA-19CB-4D3E-AB74-71FF9BCD3CA1}" destId="{2DE303AD-04C7-4D55-B401-4EC997312C1D}" srcOrd="0" destOrd="0" presId="urn:microsoft.com/office/officeart/2005/8/layout/default#1"/>
    <dgm:cxn modelId="{9D716C55-E99C-445E-BD2F-00B09AEDCE63}" type="presOf" srcId="{3555C8E8-8D3F-424E-801D-B45A3E1D1679}" destId="{71BD5FF3-36DF-464B-97EF-245B021614D6}" srcOrd="0" destOrd="0" presId="urn:microsoft.com/office/officeart/2005/8/layout/default#1"/>
    <dgm:cxn modelId="{2F85367C-7248-4477-AE6F-143D770CAB7A}" type="presOf" srcId="{E18278AD-4375-4D29-A5DB-1F9917CC2850}" destId="{818624B3-5606-4D0B-86A7-BC2D96B5C830}" srcOrd="0" destOrd="0" presId="urn:microsoft.com/office/officeart/2005/8/layout/default#1"/>
    <dgm:cxn modelId="{9B88D2B7-67B8-448F-B066-2A73C2366CE1}" srcId="{4BC8EBEA-19CB-4D3E-AB74-71FF9BCD3CA1}" destId="{3555C8E8-8D3F-424E-801D-B45A3E1D1679}" srcOrd="0" destOrd="0" parTransId="{3805E864-ADFE-4C0D-8F05-8AA38EA2300E}" sibTransId="{ABB83D31-DC9A-483E-A69C-32842AFB539A}"/>
    <dgm:cxn modelId="{C6043358-135E-4334-A6D2-DF8DD03502C2}" srcId="{4BC8EBEA-19CB-4D3E-AB74-71FF9BCD3CA1}" destId="{E18278AD-4375-4D29-A5DB-1F9917CC2850}" srcOrd="3" destOrd="0" parTransId="{83504552-D362-4264-A5B0-384CDED96366}" sibTransId="{4DE38699-66BB-4977-A317-A63FEAFF392E}"/>
    <dgm:cxn modelId="{2ECF4ACB-A3CF-4100-849B-13D3D1DA07EA}" type="presOf" srcId="{4ABB9079-DF4C-4C19-9BDD-C0AD54D83961}" destId="{07CD8A27-878B-4028-B3CE-3E143B12DBB7}" srcOrd="0" destOrd="0" presId="urn:microsoft.com/office/officeart/2005/8/layout/default#1"/>
    <dgm:cxn modelId="{D3D8CFA1-416A-422F-ADE1-90B7F93F6D36}" srcId="{4BC8EBEA-19CB-4D3E-AB74-71FF9BCD3CA1}" destId="{4ABB9079-DF4C-4C19-9BDD-C0AD54D83961}" srcOrd="2" destOrd="0" parTransId="{F22F67B9-4991-45E9-87DB-494327C02B42}" sibTransId="{D5A2562D-4869-45DD-A7E0-B2C6D8893EA7}"/>
    <dgm:cxn modelId="{831B283D-28F6-45BE-93DA-36F404875DFE}" type="presOf" srcId="{7F737E6C-53B5-4FED-993B-52E5134D2896}" destId="{D14B1856-CEF8-420F-8C8B-698523F4EB7E}" srcOrd="0" destOrd="0" presId="urn:microsoft.com/office/officeart/2005/8/layout/default#1"/>
    <dgm:cxn modelId="{A3A11816-288E-44F2-90EF-CED24A20E597}" srcId="{4BC8EBEA-19CB-4D3E-AB74-71FF9BCD3CA1}" destId="{7F737E6C-53B5-4FED-993B-52E5134D2896}" srcOrd="1" destOrd="0" parTransId="{D42AE379-4B8F-4974-93C5-1797E58C708E}" sibTransId="{ED888F12-E478-4349-8160-5FB0A083D2F5}"/>
    <dgm:cxn modelId="{3465A2B5-1ACB-46B2-B193-6CDBBCDFC888}" type="presParOf" srcId="{2DE303AD-04C7-4D55-B401-4EC997312C1D}" destId="{71BD5FF3-36DF-464B-97EF-245B021614D6}" srcOrd="0" destOrd="0" presId="urn:microsoft.com/office/officeart/2005/8/layout/default#1"/>
    <dgm:cxn modelId="{A5A508EC-026E-4CAC-B036-8CC693C26B93}" type="presParOf" srcId="{2DE303AD-04C7-4D55-B401-4EC997312C1D}" destId="{436637F0-4433-4DBA-A474-BFC4788A3B17}" srcOrd="1" destOrd="0" presId="urn:microsoft.com/office/officeart/2005/8/layout/default#1"/>
    <dgm:cxn modelId="{00BFEF72-B93C-4C88-B112-0781EEDA4DF2}" type="presParOf" srcId="{2DE303AD-04C7-4D55-B401-4EC997312C1D}" destId="{D14B1856-CEF8-420F-8C8B-698523F4EB7E}" srcOrd="2" destOrd="0" presId="urn:microsoft.com/office/officeart/2005/8/layout/default#1"/>
    <dgm:cxn modelId="{34AEF170-B14E-410A-A78B-6FE27A38D830}" type="presParOf" srcId="{2DE303AD-04C7-4D55-B401-4EC997312C1D}" destId="{C5316E9A-F9E5-435E-BAA8-62A202EB8D35}" srcOrd="3" destOrd="0" presId="urn:microsoft.com/office/officeart/2005/8/layout/default#1"/>
    <dgm:cxn modelId="{20B84EB7-583A-4958-ABA0-DC79528C2892}" type="presParOf" srcId="{2DE303AD-04C7-4D55-B401-4EC997312C1D}" destId="{07CD8A27-878B-4028-B3CE-3E143B12DBB7}" srcOrd="4" destOrd="0" presId="urn:microsoft.com/office/officeart/2005/8/layout/default#1"/>
    <dgm:cxn modelId="{AC99029C-B171-49E1-9552-43E5358B5449}" type="presParOf" srcId="{2DE303AD-04C7-4D55-B401-4EC997312C1D}" destId="{B587B1EF-1450-4DFA-A29A-6973E418453A}" srcOrd="5" destOrd="0" presId="urn:microsoft.com/office/officeart/2005/8/layout/default#1"/>
    <dgm:cxn modelId="{B68E2588-30BA-4847-B85E-FA2987B2A994}" type="presParOf" srcId="{2DE303AD-04C7-4D55-B401-4EC997312C1D}" destId="{818624B3-5606-4D0B-86A7-BC2D96B5C83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D5FF3-36DF-464B-97EF-245B021614D6}">
      <dsp:nvSpPr>
        <dsp:cNvPr id="0" name=""/>
        <dsp:cNvSpPr/>
      </dsp:nvSpPr>
      <dsp:spPr>
        <a:xfrm>
          <a:off x="716" y="178243"/>
          <a:ext cx="2793317" cy="16759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Discovery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16" y="178243"/>
        <a:ext cx="2793317" cy="1675990"/>
      </dsp:txXfrm>
    </dsp:sp>
    <dsp:sp modelId="{D14B1856-CEF8-420F-8C8B-698523F4EB7E}">
      <dsp:nvSpPr>
        <dsp:cNvPr id="0" name=""/>
        <dsp:cNvSpPr/>
      </dsp:nvSpPr>
      <dsp:spPr>
        <a:xfrm>
          <a:off x="3073365" y="178243"/>
          <a:ext cx="2793317" cy="1675990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Integration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073365" y="178243"/>
        <a:ext cx="2793317" cy="1675990"/>
      </dsp:txXfrm>
    </dsp:sp>
    <dsp:sp modelId="{07CD8A27-878B-4028-B3CE-3E143B12DBB7}">
      <dsp:nvSpPr>
        <dsp:cNvPr id="0" name=""/>
        <dsp:cNvSpPr/>
      </dsp:nvSpPr>
      <dsp:spPr>
        <a:xfrm>
          <a:off x="716" y="2133565"/>
          <a:ext cx="2793317" cy="1675990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Application/ Engagement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16" y="2133565"/>
        <a:ext cx="2793317" cy="1675990"/>
      </dsp:txXfrm>
    </dsp:sp>
    <dsp:sp modelId="{818624B3-5606-4D0B-86A7-BC2D96B5C830}">
      <dsp:nvSpPr>
        <dsp:cNvPr id="0" name=""/>
        <dsp:cNvSpPr/>
      </dsp:nvSpPr>
      <dsp:spPr>
        <a:xfrm>
          <a:off x="3073365" y="2133565"/>
          <a:ext cx="2793317" cy="167599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Teaching and Learning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073365" y="2133565"/>
        <a:ext cx="2793317" cy="1675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39EA4-D59D-40A8-8927-C44CEB138B14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CA0F-A75F-44F2-A411-F26BDA4F6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5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C1212-12FB-4B9A-80E6-9750B54175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BBEB8-5E85-417F-9024-2F65F01EC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Erika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8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8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8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15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9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latin typeface="Cambria" pitchFamily="18" charset="0"/>
              </a:rPr>
              <a:t>Erika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49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2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8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2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Erika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Erika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3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EB8-5E85-417F-9024-2F65F01ECB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9F59-085C-4F33-85DA-18B413B3A2A3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D5B-35F2-4FC5-9954-F5A57D4553EB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95E9-1B6B-43FE-B0DB-5ACF08210AAA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7098-7501-466E-9DDF-2BB284785E9A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352800" cy="365125"/>
          </a:xfrm>
        </p:spPr>
        <p:txBody>
          <a:bodyPr/>
          <a:lstStyle>
            <a:lvl1pPr>
              <a:defRPr sz="2000" b="1" cap="small" baseline="0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Spark.parkland.edu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park banner 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7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DFD1-7DD5-4C39-B21F-435D6CFD18E3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FC80-BDED-403F-95BD-9EE485086FA9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502-EA9E-4B5E-AD3D-0DE7892B6624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319-9FA9-499E-9F76-7163E3C9773C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08A3-5E51-4789-B0E6-963C418CD047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9537-447A-48CC-8D82-22AFD72D3245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EC6E-BB7B-41EA-8C90-E6E080B47907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D4B1-997E-4847-8A45-6326420ED397}" type="datetime1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Spark.parkland.edu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A8EE-16C6-41B0-B248-4C9C5071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comm.acrl.al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a.org/acrl/issues/scholcomm/scholcommcolum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cmiel@parkland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hackman@parkland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park-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7390" y="1295400"/>
            <a:ext cx="9541239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8236" t="13281" r="5882" b="7813"/>
          <a:stretch>
            <a:fillRect/>
          </a:stretch>
        </p:blipFill>
        <p:spPr bwMode="auto">
          <a:xfrm>
            <a:off x="838200" y="228600"/>
            <a:ext cx="7696200" cy="637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illustration 2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558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gdse individual exam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" y="0"/>
            <a:ext cx="76399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1"/>
            <a:ext cx="7772400" cy="594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461010"/>
            <a:ext cx="8054340" cy="593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browse by depart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560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8529" t="17188" r="5588" b="3125"/>
          <a:stretch>
            <a:fillRect/>
          </a:stretch>
        </p:blipFill>
        <p:spPr bwMode="auto">
          <a:xfrm>
            <a:off x="605118" y="152400"/>
            <a:ext cx="792928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ramag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6316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Evaluation and Impact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Benchmarks each semester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State and national recognition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Mentoring other community colleges in developing IRs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Spark.parkland.edu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Replicability</a:t>
            </a:r>
            <a:endParaRPr lang="en-US" dirty="0" smtClean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Tie IR goals to institutional mission and strategic goals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Go where the energy is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Strong co-managers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Service model: </a:t>
            </a:r>
            <a:r>
              <a:rPr lang="en-US" i="1" dirty="0" smtClean="0">
                <a:latin typeface="Cambria" pitchFamily="18" charset="0"/>
              </a:rPr>
              <a:t>Do It For You</a:t>
            </a:r>
            <a:endParaRPr lang="en-US" dirty="0" smtClean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Talk, talk, talk….foster a dialogue 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Find faculty champions</a:t>
            </a:r>
          </a:p>
          <a:p>
            <a:pPr lvl="1"/>
            <a:endParaRPr lang="en-US" dirty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What is scholarship at a community college?</a:t>
            </a:r>
          </a:p>
          <a:p>
            <a:r>
              <a:rPr lang="en-US" dirty="0" smtClean="0">
                <a:latin typeface="Cambria" pitchFamily="18" charset="0"/>
              </a:rPr>
              <a:t>What is scholarship at Parkland?</a:t>
            </a:r>
          </a:p>
          <a:p>
            <a:r>
              <a:rPr lang="en-US" dirty="0" smtClean="0">
                <a:latin typeface="Cambria" pitchFamily="18" charset="0"/>
              </a:rPr>
              <a:t>Discovery of scholarly and creative work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Boyer’s Paradigm of Scholarship</a:t>
            </a:r>
          </a:p>
          <a:p>
            <a:r>
              <a:rPr lang="en-US" dirty="0">
                <a:latin typeface="Cambria" pitchFamily="18" charset="0"/>
              </a:rPr>
              <a:t>Innovation Funds support 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Spark.parkland.edu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Resources Needed</a:t>
            </a:r>
            <a:endParaRPr lang="en-US" dirty="0" smtClean="0"/>
          </a:p>
          <a:p>
            <a:pPr lvl="1"/>
            <a:r>
              <a:rPr lang="en-US" dirty="0" smtClean="0">
                <a:latin typeface="Cambria" pitchFamily="18" charset="0"/>
              </a:rPr>
              <a:t>Human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Financial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Training and development</a:t>
            </a:r>
          </a:p>
          <a:p>
            <a:r>
              <a:rPr lang="en-US" dirty="0" smtClean="0">
                <a:latin typeface="Cambria" pitchFamily="18" charset="0"/>
              </a:rPr>
              <a:t>Policies</a:t>
            </a:r>
            <a:endParaRPr lang="en-US" dirty="0" smtClean="0"/>
          </a:p>
          <a:p>
            <a:pPr lvl="1"/>
            <a:r>
              <a:rPr lang="en-US" dirty="0" smtClean="0">
                <a:latin typeface="Cambria" pitchFamily="18" charset="0"/>
              </a:rPr>
              <a:t>Scope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Copyright</a:t>
            </a:r>
          </a:p>
          <a:p>
            <a:pPr lvl="1"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ambria" pitchFamily="18" charset="0"/>
              </a:rPr>
              <a:t>Future Directions…</a:t>
            </a:r>
          </a:p>
          <a:p>
            <a:r>
              <a:rPr lang="en-US" sz="2800" dirty="0" smtClean="0">
                <a:latin typeface="Cambria" pitchFamily="18" charset="0"/>
              </a:rPr>
              <a:t>Continue building student collections</a:t>
            </a:r>
          </a:p>
          <a:p>
            <a:r>
              <a:rPr lang="en-US" sz="2800" dirty="0" smtClean="0">
                <a:latin typeface="Cambria" pitchFamily="18" charset="0"/>
              </a:rPr>
              <a:t>Expand collections of scholarly and creative work of faculty and staff</a:t>
            </a:r>
          </a:p>
          <a:p>
            <a:pPr lvl="1"/>
            <a:r>
              <a:rPr lang="en-US" sz="2400" dirty="0" smtClean="0">
                <a:latin typeface="Cambria" pitchFamily="18" charset="0"/>
              </a:rPr>
              <a:t>Conference papers/presentations, articles, essays</a:t>
            </a:r>
          </a:p>
          <a:p>
            <a:r>
              <a:rPr lang="en-US" sz="2800" dirty="0" smtClean="0">
                <a:latin typeface="Cambria" pitchFamily="18" charset="0"/>
              </a:rPr>
              <a:t>Continue to lead and develop conversation about the role of scholarship at community colleges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Spark.parkland.edu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Resources</a:t>
            </a:r>
          </a:p>
          <a:p>
            <a:r>
              <a:rPr lang="en-US" sz="2800" dirty="0" smtClean="0">
                <a:latin typeface="Cambria" pitchFamily="18" charset="0"/>
              </a:rPr>
              <a:t>Boyer, E. L. (1990). Scholarship reconsidered: Priorities of the professoriate. Princeton, N.J: Carnegie Foundation for the Advancement of Teaching. </a:t>
            </a:r>
          </a:p>
          <a:p>
            <a:r>
              <a:rPr lang="en-US" sz="2800" dirty="0" err="1" smtClean="0">
                <a:latin typeface="Cambria" pitchFamily="18" charset="0"/>
              </a:rPr>
              <a:t>Kuh</a:t>
            </a:r>
            <a:r>
              <a:rPr lang="en-US" sz="2800" dirty="0">
                <a:latin typeface="Cambria" pitchFamily="18" charset="0"/>
              </a:rPr>
              <a:t>, G. D., </a:t>
            </a:r>
            <a:r>
              <a:rPr lang="en-US" sz="2800" dirty="0" smtClean="0">
                <a:latin typeface="Cambria" pitchFamily="18" charset="0"/>
              </a:rPr>
              <a:t>et al. </a:t>
            </a:r>
            <a:r>
              <a:rPr lang="en-US" sz="2800" dirty="0">
                <a:latin typeface="Cambria" pitchFamily="18" charset="0"/>
              </a:rPr>
              <a:t>Documenting Effective Educational Practice (Project). (2005). Student success in college: Creating conditions that matter. San Francisco: </a:t>
            </a:r>
            <a:r>
              <a:rPr lang="en-US" sz="2800" dirty="0" err="1">
                <a:latin typeface="Cambria" pitchFamily="18" charset="0"/>
              </a:rPr>
              <a:t>Jossey</a:t>
            </a:r>
            <a:r>
              <a:rPr lang="en-US" sz="2800" dirty="0">
                <a:latin typeface="Cambria" pitchFamily="18" charset="0"/>
              </a:rPr>
              <a:t>-Bass.</a:t>
            </a:r>
          </a:p>
          <a:p>
            <a:r>
              <a:rPr lang="en-US" sz="2800" dirty="0" err="1" smtClean="0">
                <a:latin typeface="Cambria" pitchFamily="18" charset="0"/>
              </a:rPr>
              <a:t>Nabe</a:t>
            </a:r>
            <a:r>
              <a:rPr lang="en-US" sz="2800" dirty="0" smtClean="0">
                <a:latin typeface="Cambria" pitchFamily="18" charset="0"/>
              </a:rPr>
              <a:t>, J.A. (2010). Starting, strengthening and managing institutional repositories: a how-to-do-it-manual. New York: Neal-Schuman Publishers.</a:t>
            </a:r>
          </a:p>
          <a:p>
            <a:r>
              <a:rPr lang="en-US" sz="2800" dirty="0">
                <a:latin typeface="Cambria" pitchFamily="18" charset="0"/>
              </a:rPr>
              <a:t>ACRL Scholarly Communication Toolkit</a:t>
            </a:r>
          </a:p>
          <a:p>
            <a:pPr lvl="1"/>
            <a:r>
              <a:rPr lang="en-US" sz="2100" u="sng" dirty="0">
                <a:latin typeface="Cambria" pitchFamily="18" charset="0"/>
                <a:hlinkClick r:id="rId3"/>
              </a:rPr>
              <a:t>http://scholcomm.acrl.ala.org/</a:t>
            </a:r>
            <a:endParaRPr lang="en-US" sz="2100" u="sng" dirty="0">
              <a:latin typeface="Cambria" pitchFamily="18" charset="0"/>
            </a:endParaRPr>
          </a:p>
          <a:p>
            <a:r>
              <a:rPr lang="en-US" sz="2800" i="1" dirty="0">
                <a:latin typeface="Cambria" pitchFamily="18" charset="0"/>
              </a:rPr>
              <a:t>C&amp;RL </a:t>
            </a:r>
            <a:r>
              <a:rPr lang="en-US" sz="2800" dirty="0">
                <a:latin typeface="Cambria" pitchFamily="18" charset="0"/>
              </a:rPr>
              <a:t>Scholarly Communication columns </a:t>
            </a:r>
          </a:p>
          <a:p>
            <a:pPr lvl="1"/>
            <a:r>
              <a:rPr lang="en-US" sz="2100" dirty="0">
                <a:latin typeface="Cambria" pitchFamily="18" charset="0"/>
                <a:hlinkClick r:id="rId4"/>
              </a:rPr>
              <a:t>http://www.ala.org/acrl/issues/scholcomm/scholcommcolumn</a:t>
            </a:r>
            <a:endParaRPr lang="en-US" sz="28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Cambria" pitchFamily="18" charset="0"/>
            </a:endParaRPr>
          </a:p>
          <a:p>
            <a:pPr lvl="1"/>
            <a:endParaRPr lang="en-US" sz="2100" dirty="0" smtClean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itchFamily="18" charset="0"/>
              </a:rPr>
              <a:t>Thank You!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itchFamily="18" charset="0"/>
              </a:rPr>
              <a:t>Sherry </a:t>
            </a:r>
            <a:r>
              <a:rPr lang="en-US" dirty="0" err="1" smtClean="0">
                <a:latin typeface="Cambria" pitchFamily="18" charset="0"/>
              </a:rPr>
              <a:t>Cmiel</a:t>
            </a:r>
            <a:endParaRPr lang="en-US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itchFamily="18" charset="0"/>
                <a:hlinkClick r:id="rId3"/>
              </a:rPr>
              <a:t>scmiel@parkland.edu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 marL="0" indent="0" algn="ctr"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itchFamily="18" charset="0"/>
              </a:rPr>
              <a:t>Erika </a:t>
            </a:r>
            <a:r>
              <a:rPr lang="en-US" dirty="0" err="1" smtClean="0">
                <a:latin typeface="Cambria" pitchFamily="18" charset="0"/>
              </a:rPr>
              <a:t>Hackman</a:t>
            </a:r>
            <a:endParaRPr lang="en-US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itchFamily="18" charset="0"/>
                <a:hlinkClick r:id="rId4"/>
              </a:rPr>
              <a:t>ehackman@parkland.edu</a:t>
            </a:r>
            <a:endParaRPr lang="en-US" dirty="0" smtClean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Spark.parkland.edu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Boyer’s Paradigm of Scholarship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Spark.parkland.edu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8959219"/>
              </p:ext>
            </p:extLst>
          </p:nvPr>
        </p:nvGraphicFramePr>
        <p:xfrm>
          <a:off x="1600200" y="2133600"/>
          <a:ext cx="58674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Arrow 6">
            <a:hlinkClick r:id="rId8" action="ppaction://hlinksldjump"/>
          </p:cNvPr>
          <p:cNvSpPr/>
          <p:nvPr/>
        </p:nvSpPr>
        <p:spPr>
          <a:xfrm>
            <a:off x="8371840" y="645160"/>
            <a:ext cx="457200" cy="228600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3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Why not just a website?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Increased </a:t>
            </a:r>
            <a:r>
              <a:rPr lang="en-US" dirty="0" err="1" smtClean="0">
                <a:latin typeface="Cambria" pitchFamily="18" charset="0"/>
              </a:rPr>
              <a:t>findability</a:t>
            </a:r>
            <a:endParaRPr lang="en-US" dirty="0" smtClean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Increased accessibility 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Automated reporting</a:t>
            </a:r>
          </a:p>
          <a:p>
            <a:r>
              <a:rPr lang="en-US" dirty="0" smtClean="0">
                <a:latin typeface="Cambria" pitchFamily="18" charset="0"/>
              </a:rPr>
              <a:t>What materials can be included?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Scholarly and creative work of students, faculty and staff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Video, audio, text, animation, images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Spark.parkland.edu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Innovative solution to institutional needs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Showcases, collocates and preserves co-curricular work 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Unique for community colleges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Partnership model brings greater buy-in, content and context</a:t>
            </a:r>
          </a:p>
          <a:p>
            <a:pPr lvl="1"/>
            <a:endParaRPr lang="en-US" dirty="0" smtClean="0">
              <a:latin typeface="Cambria" pitchFamily="18" charset="0"/>
            </a:endParaRPr>
          </a:p>
          <a:p>
            <a:pPr lvl="1"/>
            <a:endParaRPr lang="en-US" dirty="0" smtClean="0">
              <a:latin typeface="Cambria" pitchFamily="18" charset="0"/>
            </a:endParaRPr>
          </a:p>
          <a:p>
            <a:pPr lvl="1"/>
            <a:endParaRPr lang="en-US" dirty="0">
              <a:latin typeface="Cambr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dirty="0" smtClean="0"/>
              <a:t>Spark.parkland.edu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58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Supporting Student Success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Creates a visible picture and deeper understanding of student success; alignment with the institution and academic community (</a:t>
            </a:r>
            <a:r>
              <a:rPr lang="en-US" dirty="0" err="1" smtClean="0">
                <a:latin typeface="Cambria" pitchFamily="18" charset="0"/>
              </a:rPr>
              <a:t>Kuh</a:t>
            </a:r>
            <a:r>
              <a:rPr lang="en-US" dirty="0" smtClean="0">
                <a:latin typeface="Cambria" pitchFamily="18" charset="0"/>
              </a:rPr>
              <a:t>, George, et al. </a:t>
            </a:r>
            <a:r>
              <a:rPr lang="en-US" i="1" dirty="0" smtClean="0">
                <a:latin typeface="Cambria" pitchFamily="18" charset="0"/>
              </a:rPr>
              <a:t>Student Success in College: Creating Conditions that Matter. </a:t>
            </a:r>
            <a:r>
              <a:rPr lang="en-US" dirty="0" smtClean="0">
                <a:latin typeface="Cambria" pitchFamily="18" charset="0"/>
              </a:rPr>
              <a:t>2005)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Visibility and institutional branding of work for future educational institutions and employers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Spark.parkland.edu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Benefits for the institution and community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Captures the intellectual capital of the college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Preserves the intellectual memory of the college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Increases institutional visibility locally and globally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Facilitates the growth of scholarly and creative work for students, faculty and staff</a:t>
            </a:r>
          </a:p>
          <a:p>
            <a:pPr marL="457200" lvl="1" indent="0"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Spark.parkland.edu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ar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8529" t="17188" r="5882" b="22656"/>
          <a:stretch>
            <a:fillRect/>
          </a:stretch>
        </p:blipFill>
        <p:spPr bwMode="auto">
          <a:xfrm>
            <a:off x="0" y="381000"/>
            <a:ext cx="9144000" cy="58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451</Words>
  <Application>Microsoft Office PowerPoint</Application>
  <PresentationFormat>On-screen Show (4:3)</PresentationFormat>
  <Paragraphs>115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Parkland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EHackman</dc:creator>
  <cp:lastModifiedBy>Sherry Cmiel</cp:lastModifiedBy>
  <cp:revision>240</cp:revision>
  <cp:lastPrinted>2012-04-30T17:50:28Z</cp:lastPrinted>
  <dcterms:created xsi:type="dcterms:W3CDTF">2011-04-19T20:02:09Z</dcterms:created>
  <dcterms:modified xsi:type="dcterms:W3CDTF">2012-06-08T20:07:49Z</dcterms:modified>
</cp:coreProperties>
</file>